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5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1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77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0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633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22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6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6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9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3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0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6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7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0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B4E3-D17E-4FE6-A67E-4AFEE41061C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4A5877-9C34-4417-B673-0C8D8886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Level Ag Labs: Analysis Packages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92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E2C1D0-2072-4664-9C67-3B12866F5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17" y="-1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260976-5D8C-40F9-80D8-5F8C624418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6" r="2" b="7532"/>
          <a:stretch/>
        </p:blipFill>
        <p:spPr>
          <a:xfrm>
            <a:off x="6194368" y="10"/>
            <a:ext cx="5997632" cy="6857990"/>
          </a:xfrm>
          <a:custGeom>
            <a:avLst/>
            <a:gdLst/>
            <a:ahLst/>
            <a:cxnLst/>
            <a:rect l="l" t="t" r="r" b="b"/>
            <a:pathLst>
              <a:path w="5997632" h="6858000">
                <a:moveTo>
                  <a:pt x="0" y="0"/>
                </a:moveTo>
                <a:lnTo>
                  <a:pt x="5997632" y="0"/>
                </a:lnTo>
                <a:lnTo>
                  <a:pt x="5997632" y="6858000"/>
                </a:lnTo>
                <a:lnTo>
                  <a:pt x="3178693" y="685800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F5EE1-AA11-4132-A0CF-F9CDA98B2D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"/>
          <a:stretch/>
        </p:blipFill>
        <p:spPr>
          <a:xfrm>
            <a:off x="-1" y="10"/>
            <a:ext cx="9141744" cy="6857990"/>
          </a:xfrm>
          <a:custGeom>
            <a:avLst/>
            <a:gdLst/>
            <a:ahLst/>
            <a:cxnLst/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7FEB674-D811-4FFE-A878-29D0C0ED1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6434783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422A51-E8EA-4B5E-9FED-0D4536D3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4" y="2093887"/>
            <a:ext cx="4193810" cy="880985"/>
          </a:xfrm>
        </p:spPr>
        <p:txBody>
          <a:bodyPr anchor="ctr">
            <a:normAutofit/>
          </a:bodyPr>
          <a:lstStyle/>
          <a:p>
            <a:r>
              <a:rPr lang="en-US" sz="2800"/>
              <a:t>Test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AEB2F-631D-47AF-9A45-452767269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4" y="2984423"/>
            <a:ext cx="4620544" cy="1873327"/>
          </a:xfrm>
        </p:spPr>
        <p:txBody>
          <a:bodyPr>
            <a:normAutofit/>
          </a:bodyPr>
          <a:lstStyle/>
          <a:p>
            <a:r>
              <a:rPr lang="en-US" sz="1600"/>
              <a:t>Indicator</a:t>
            </a:r>
          </a:p>
          <a:p>
            <a:r>
              <a:rPr lang="en-US" sz="1600"/>
              <a:t>Essential</a:t>
            </a:r>
          </a:p>
          <a:p>
            <a:r>
              <a:rPr lang="en-US" sz="1600"/>
              <a:t>Mehlich</a:t>
            </a:r>
          </a:p>
          <a:p>
            <a:r>
              <a:rPr lang="en-US" sz="1600"/>
              <a:t>Custom</a:t>
            </a:r>
          </a:p>
        </p:txBody>
      </p:sp>
    </p:spTree>
    <p:extLst>
      <p:ext uri="{BB962C8B-B14F-4D97-AF65-F5344CB8AC3E}">
        <p14:creationId xmlns:p14="http://schemas.microsoft.com/office/powerpoint/2010/main" val="2941343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68B90-5AFD-40ED-A94A-9B1E51102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r>
              <a:rPr lang="en-US" dirty="0"/>
              <a:t>University Standard Test – OM, Nitrate, P, K, Ca, Mg, Zn, Mn, Fe, Cu, B, Na, pH, Buffer pH, EC, CEC   </a:t>
            </a:r>
          </a:p>
          <a:p>
            <a:r>
              <a:rPr lang="en-US" dirty="0"/>
              <a:t>Fits Best: Grid sampling, manure management, low intensity fertility program, and composite samples</a:t>
            </a:r>
          </a:p>
          <a:p>
            <a:r>
              <a:rPr lang="en-US" dirty="0"/>
              <a:t>Pros: Less expensive</a:t>
            </a:r>
          </a:p>
          <a:p>
            <a:r>
              <a:rPr lang="en-US" dirty="0"/>
              <a:t>Cons: Only gives picture of chemistry side of soil. No physical or biological data provided.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F80D4-E735-45BF-AA14-F0DA2918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Essential Test Package: $25</a:t>
            </a:r>
          </a:p>
        </p:txBody>
      </p:sp>
    </p:spTree>
    <p:extLst>
      <p:ext uri="{BB962C8B-B14F-4D97-AF65-F5344CB8AC3E}">
        <p14:creationId xmlns:p14="http://schemas.microsoft.com/office/powerpoint/2010/main" val="305878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0">
            <a:extLst>
              <a:ext uri="{FF2B5EF4-FFF2-40B4-BE49-F238E27FC236}">
                <a16:creationId xmlns:a16="http://schemas.microsoft.com/office/drawing/2014/main" id="{8267EEE4-6354-4F1C-9484-951F0EB9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6" y="0"/>
            <a:ext cx="121856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693974-D594-48D3-815F-795FB3DD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768" y="609600"/>
            <a:ext cx="5498361" cy="1320800"/>
          </a:xfrm>
        </p:spPr>
        <p:txBody>
          <a:bodyPr anchor="ctr">
            <a:normAutofit/>
          </a:bodyPr>
          <a:lstStyle/>
          <a:p>
            <a:r>
              <a:rPr lang="en-US"/>
              <a:t>Indicator Test Package: $66</a:t>
            </a:r>
            <a:endParaRPr lang="en-US" dirty="0"/>
          </a:p>
        </p:txBody>
      </p:sp>
      <p:sp>
        <p:nvSpPr>
          <p:cNvPr id="40" name="Isosceles Triangle 32">
            <a:extLst>
              <a:ext uri="{FF2B5EF4-FFF2-40B4-BE49-F238E27FC236}">
                <a16:creationId xmlns:a16="http://schemas.microsoft.com/office/drawing/2014/main" id="{0E5A83F9-E6B8-40BD-9C0D-9A6F15650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rgbClr val="58826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016D8-7BBA-42BE-A920-93CD59A3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770" y="2160589"/>
            <a:ext cx="554973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 dirty="0"/>
              <a:t>NL Ag Premier Test – Essential plus VAST, SLAN, HT3, Ammoniacal N, Total Organic N, Total Organic Carbon, H3A Extract Package. Also, includes nutrient relationships and soil health score.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Fits Best: Zone management and higher intensity fertility programs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Pros: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Gives a better picture of not only the chemical side of the soil but also the physical and biological side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Plant availability and why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What areas are lacking and what placement methods might fit best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Soil health tracking</a:t>
            </a:r>
          </a:p>
          <a:p>
            <a:pPr>
              <a:lnSpc>
                <a:spcPct val="90000"/>
              </a:lnSpc>
            </a:pPr>
            <a:r>
              <a:rPr lang="en-US" sz="1300" dirty="0"/>
              <a:t>Cons: 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Higher cost</a:t>
            </a:r>
          </a:p>
          <a:p>
            <a:pPr lvl="1">
              <a:lnSpc>
                <a:spcPct val="90000"/>
              </a:lnSpc>
            </a:pPr>
            <a:r>
              <a:rPr lang="en-US" sz="1300" dirty="0"/>
              <a:t>Need zones to really maximize effectiveness</a:t>
            </a:r>
          </a:p>
        </p:txBody>
      </p:sp>
      <p:pic>
        <p:nvPicPr>
          <p:cNvPr id="5" name="Picture 4" descr="Chart, table&#10;&#10;Description automatically generated">
            <a:extLst>
              <a:ext uri="{FF2B5EF4-FFF2-40B4-BE49-F238E27FC236}">
                <a16:creationId xmlns:a16="http://schemas.microsoft.com/office/drawing/2014/main" id="{A321BEBC-94F2-41C3-90AA-D39D07BA3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8" r="1" b="15501"/>
          <a:stretch/>
        </p:blipFill>
        <p:spPr>
          <a:xfrm>
            <a:off x="7531482" y="10"/>
            <a:ext cx="4657341" cy="3448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DA42B-9D29-4362-8EAA-AFD97B397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" r="-3" b="14605"/>
          <a:stretch/>
        </p:blipFill>
        <p:spPr>
          <a:xfrm>
            <a:off x="7528308" y="3437472"/>
            <a:ext cx="4657341" cy="342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9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7E12-F68B-47E7-9CCD-A3E316F38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53067"/>
            <a:ext cx="6155266" cy="4351866"/>
          </a:xfrm>
        </p:spPr>
        <p:txBody>
          <a:bodyPr anchor="ctr">
            <a:normAutofit/>
          </a:bodyPr>
          <a:lstStyle/>
          <a:p>
            <a:r>
              <a:rPr lang="en-US" dirty="0"/>
              <a:t>All Mehlich Extract - OM, Nitrate, P, K, Ca, Mg, Zn, Mn, Fe, Cu, Na, pH, Buffer pH, EC, CEC</a:t>
            </a:r>
          </a:p>
          <a:p>
            <a:r>
              <a:rPr lang="en-US" dirty="0"/>
              <a:t>Fits Best: Grids, replacement for the essential test in Low CEC environments</a:t>
            </a:r>
          </a:p>
          <a:p>
            <a:r>
              <a:rPr lang="en-US" dirty="0"/>
              <a:t>Pro: Less expensive</a:t>
            </a:r>
          </a:p>
          <a:p>
            <a:r>
              <a:rPr lang="en-US" dirty="0"/>
              <a:t>Cons: Not accurate in higher CEC soils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6" y="0"/>
            <a:ext cx="465734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90212" y="0"/>
            <a:ext cx="1059921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21600" y="3721395"/>
            <a:ext cx="434556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093507-CA76-4693-AF4D-67BF3E96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58" y="1253067"/>
            <a:ext cx="3371742" cy="435186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Mehlich Test Package: $13</a:t>
            </a:r>
          </a:p>
        </p:txBody>
      </p:sp>
    </p:spTree>
    <p:extLst>
      <p:ext uri="{BB962C8B-B14F-4D97-AF65-F5344CB8AC3E}">
        <p14:creationId xmlns:p14="http://schemas.microsoft.com/office/powerpoint/2010/main" val="55285649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6099</TotalTime>
  <Words>264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Next Level Ag Labs: Analysis Packages</vt:lpstr>
      <vt:lpstr>Test Packages</vt:lpstr>
      <vt:lpstr>Essential Test Package: $25</vt:lpstr>
      <vt:lpstr>Indicator Test Package: $66</vt:lpstr>
      <vt:lpstr>Mehlich Test Package: $13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Zone Creation</dc:title>
  <dc:creator>Tyler</dc:creator>
  <cp:lastModifiedBy>Jordon Leighton</cp:lastModifiedBy>
  <cp:revision>25</cp:revision>
  <dcterms:created xsi:type="dcterms:W3CDTF">2021-03-22T13:18:55Z</dcterms:created>
  <dcterms:modified xsi:type="dcterms:W3CDTF">2021-09-02T13:54:34Z</dcterms:modified>
</cp:coreProperties>
</file>